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3" r:id="rId4"/>
    <p:sldId id="264" r:id="rId5"/>
    <p:sldId id="275" r:id="rId6"/>
    <p:sldId id="276" r:id="rId7"/>
    <p:sldId id="278" r:id="rId8"/>
    <p:sldId id="279" r:id="rId9"/>
    <p:sldId id="277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0" r:id="rId21"/>
    <p:sldId id="26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Colectta\Projetos\20190208%20-%20PESQUISA%20PLANO%20SA&#218;DE\04)%20ATIVIDADES\02)%20FISCO%20SA&#218;DE\13)%20PESQUISA_CONCLUIDA_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Amostra!$C$3</c:f>
              <c:strCache>
                <c:ptCount val="1"/>
                <c:pt idx="0">
                  <c:v>População Alvo</c:v>
                </c:pt>
              </c:strCache>
            </c:strRef>
          </c:tx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Amostra!$B$5:$B$6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Amostra!$D$5:$D$6</c:f>
              <c:numCache>
                <c:formatCode>0.0%</c:formatCode>
                <c:ptCount val="2"/>
                <c:pt idx="0">
                  <c:v>0.57693430656934308</c:v>
                </c:pt>
                <c:pt idx="1">
                  <c:v>0.42306569343065692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5-43A3-9723-E15792BCA588}"/>
            </c:ext>
          </c:extLst>
        </c:ser>
        <c:ser>
          <c:idx val="1"/>
          <c:order val="1"/>
          <c:tx>
            <c:strRef>
              <c:f>Amostra!$E$3</c:f>
              <c:strCache>
                <c:ptCount val="1"/>
                <c:pt idx="0">
                  <c:v>Amostra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Amostra!$B$5:$B$6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Amostra!$F$5:$F$6</c:f>
              <c:numCache>
                <c:formatCode>0.0%</c:formatCode>
                <c:ptCount val="2"/>
                <c:pt idx="0">
                  <c:v>0.56160458452722062</c:v>
                </c:pt>
                <c:pt idx="1">
                  <c:v>0.43839541547277938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5-43A3-9723-E15792BCA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208963984"/>
        <c:axId val="-1208973776"/>
      </c:barChart>
      <c:catAx>
        <c:axId val="-120896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08973776"/>
        <c:crosses val="autoZero"/>
        <c:auto val="1"/>
        <c:lblAlgn val="ctr"/>
        <c:lblOffset val="100"/>
        <c:noMultiLvlLbl val="0"/>
      </c:catAx>
      <c:valAx>
        <c:axId val="-120897377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20896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76-43D9-8A07-9E864A72F49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'10) Questão B8'!$A$4:$A$9</c:f>
              <c:strCache>
                <c:ptCount val="6"/>
                <c:pt idx="0">
                  <c:v>MUITO RUIM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MUITO BOM</c:v>
                </c:pt>
                <c:pt idx="5">
                  <c:v>NÃO SE APLICA</c:v>
                </c:pt>
              </c:strCache>
            </c:strRef>
          </c:cat>
          <c:val>
            <c:numRef>
              <c:f>'10) Questão B8'!$C$4:$C$9</c:f>
              <c:numCache>
                <c:formatCode>0.0%</c:formatCode>
                <c:ptCount val="6"/>
                <c:pt idx="0">
                  <c:v>5.7306590257879654E-3</c:v>
                </c:pt>
                <c:pt idx="1">
                  <c:v>5.7306590257879654E-3</c:v>
                </c:pt>
                <c:pt idx="2">
                  <c:v>6.3037249283667621E-2</c:v>
                </c:pt>
                <c:pt idx="3">
                  <c:v>0.38108882521489973</c:v>
                </c:pt>
                <c:pt idx="4">
                  <c:v>0.2693409742120344</c:v>
                </c:pt>
                <c:pt idx="5">
                  <c:v>0.27507163323782235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6-43D9-8A07-9E864A72F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13590528"/>
        <c:axId val="-1213581280"/>
      </c:barChart>
      <c:catAx>
        <c:axId val="-12135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13581280"/>
        <c:crosses val="autoZero"/>
        <c:auto val="1"/>
        <c:lblAlgn val="ctr"/>
        <c:lblOffset val="100"/>
        <c:noMultiLvlLbl val="0"/>
      </c:catAx>
      <c:valAx>
        <c:axId val="-12135812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213590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D4-43A2-BAC3-8FC8166DD9E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'11) Questão C9'!$A$4:$A$8</c:f>
              <c:strCache>
                <c:ptCount val="5"/>
                <c:pt idx="0">
                  <c:v>MUITO RUIM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MUITO BOM</c:v>
                </c:pt>
              </c:strCache>
            </c:strRef>
          </c:cat>
          <c:val>
            <c:numRef>
              <c:f>'11) Questão C9'!$C$4:$C$8</c:f>
              <c:numCache>
                <c:formatCode>0.0%</c:formatCode>
                <c:ptCount val="5"/>
                <c:pt idx="0">
                  <c:v>5.7306590257879654E-3</c:v>
                </c:pt>
                <c:pt idx="1">
                  <c:v>2.8653295128939827E-3</c:v>
                </c:pt>
                <c:pt idx="2">
                  <c:v>5.1575931232091692E-2</c:v>
                </c:pt>
                <c:pt idx="3">
                  <c:v>0.46704871060171921</c:v>
                </c:pt>
                <c:pt idx="4">
                  <c:v>0.47277936962750716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D4-43A2-BAC3-8FC8166DD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13580736"/>
        <c:axId val="-1213580192"/>
      </c:barChart>
      <c:catAx>
        <c:axId val="-12135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13580192"/>
        <c:crosses val="autoZero"/>
        <c:auto val="1"/>
        <c:lblAlgn val="ctr"/>
        <c:lblOffset val="100"/>
        <c:noMultiLvlLbl val="0"/>
      </c:catAx>
      <c:valAx>
        <c:axId val="-12135801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213580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DB-4F04-B8E5-7FD9C6F3AB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'12) Questão C10'!$A$4:$A$7</c:f>
              <c:strCache>
                <c:ptCount val="4"/>
                <c:pt idx="0">
                  <c:v>NUNCA RECOMENDARIA</c:v>
                </c:pt>
                <c:pt idx="1">
                  <c:v>RECOMENDARIA COM RESSALVAS</c:v>
                </c:pt>
                <c:pt idx="2">
                  <c:v>RECOMENDARIA</c:v>
                </c:pt>
                <c:pt idx="3">
                  <c:v>DEFINITIVAMENTE RECOMENDARIA</c:v>
                </c:pt>
              </c:strCache>
            </c:strRef>
          </c:cat>
          <c:val>
            <c:numRef>
              <c:f>'12) Questão C10'!$C$4:$C$7</c:f>
              <c:numCache>
                <c:formatCode>0.0%</c:formatCode>
                <c:ptCount val="4"/>
                <c:pt idx="0">
                  <c:v>3.4383954154727794E-2</c:v>
                </c:pt>
                <c:pt idx="1">
                  <c:v>8.882521489971347E-2</c:v>
                </c:pt>
                <c:pt idx="2">
                  <c:v>0.63896848137535822</c:v>
                </c:pt>
                <c:pt idx="3">
                  <c:v>0.23782234957020057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DB-4F04-B8E5-7FD9C6F3A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13595424"/>
        <c:axId val="-1213589440"/>
      </c:barChart>
      <c:catAx>
        <c:axId val="-12135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13589440"/>
        <c:crosses val="autoZero"/>
        <c:auto val="1"/>
        <c:lblAlgn val="ctr"/>
        <c:lblOffset val="100"/>
        <c:noMultiLvlLbl val="0"/>
      </c:catAx>
      <c:valAx>
        <c:axId val="-12135894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213595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333333333333333E-2"/>
          <c:y val="7.8431372549019607E-2"/>
          <c:w val="0.93333333333333335"/>
          <c:h val="0.55173972237427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Amostra!$C$3</c:f>
              <c:strCache>
                <c:ptCount val="1"/>
                <c:pt idx="0">
                  <c:v>População Alvo</c:v>
                </c:pt>
              </c:strCache>
            </c:strRef>
          </c:tx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Amostra!$B$30:$B$32</c:f>
              <c:strCache>
                <c:ptCount val="3"/>
                <c:pt idx="0">
                  <c:v>18 - 29</c:v>
                </c:pt>
                <c:pt idx="1">
                  <c:v>30 - 49</c:v>
                </c:pt>
                <c:pt idx="2">
                  <c:v>&gt; 49</c:v>
                </c:pt>
              </c:strCache>
            </c:strRef>
          </c:cat>
          <c:val>
            <c:numRef>
              <c:f>Amostra!$D$30:$D$32</c:f>
              <c:numCache>
                <c:formatCode>0.0%</c:formatCode>
                <c:ptCount val="3"/>
                <c:pt idx="0">
                  <c:v>0.18686131386861313</c:v>
                </c:pt>
                <c:pt idx="1">
                  <c:v>0.28350364963503649</c:v>
                </c:pt>
                <c:pt idx="2">
                  <c:v>0.52963503649635035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0-4BD3-A53D-5EDB10A57D5D}"/>
            </c:ext>
          </c:extLst>
        </c:ser>
        <c:ser>
          <c:idx val="1"/>
          <c:order val="1"/>
          <c:tx>
            <c:strRef>
              <c:f>Amostra!$G$3</c:f>
              <c:strCache>
                <c:ptCount val="1"/>
                <c:pt idx="0">
                  <c:v>Amostra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Amostra!$B$30:$B$32</c:f>
              <c:strCache>
                <c:ptCount val="3"/>
                <c:pt idx="0">
                  <c:v>18 - 29</c:v>
                </c:pt>
                <c:pt idx="1">
                  <c:v>30 - 49</c:v>
                </c:pt>
                <c:pt idx="2">
                  <c:v>&gt; 49</c:v>
                </c:pt>
              </c:strCache>
            </c:strRef>
          </c:cat>
          <c:val>
            <c:numRef>
              <c:f>Amostra!$H$30:$H$32</c:f>
              <c:numCache>
                <c:formatCode>0.0%</c:formatCode>
                <c:ptCount val="3"/>
                <c:pt idx="0">
                  <c:v>0.19770773638968481</c:v>
                </c:pt>
                <c:pt idx="1">
                  <c:v>0.25787965616045844</c:v>
                </c:pt>
                <c:pt idx="2">
                  <c:v>0.54441260744985676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0-4BD3-A53D-5EDB10A57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08978128"/>
        <c:axId val="-1208969968"/>
      </c:barChart>
      <c:catAx>
        <c:axId val="-120897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08969968"/>
        <c:crosses val="autoZero"/>
        <c:auto val="1"/>
        <c:lblAlgn val="ctr"/>
        <c:lblOffset val="100"/>
        <c:noMultiLvlLbl val="0"/>
      </c:catAx>
      <c:valAx>
        <c:axId val="-12089699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2089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E1-4655-AE89-D2314DFBFE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'03) Questão A1'!$A$4:$A$8</c:f>
              <c:strCache>
                <c:ptCount val="5"/>
                <c:pt idx="0">
                  <c:v>NUNCA</c:v>
                </c:pt>
                <c:pt idx="1">
                  <c:v>ÀS VEZES</c:v>
                </c:pt>
                <c:pt idx="2">
                  <c:v>A MAIORIA DAS VEZES</c:v>
                </c:pt>
                <c:pt idx="3">
                  <c:v>SEMPRE</c:v>
                </c:pt>
                <c:pt idx="4">
                  <c:v>NÃO SE APLICA</c:v>
                </c:pt>
              </c:strCache>
            </c:strRef>
          </c:cat>
          <c:val>
            <c:numRef>
              <c:f>'03) Questão A1'!$C$4:$C$8</c:f>
              <c:numCache>
                <c:formatCode>0.0%</c:formatCode>
                <c:ptCount val="5"/>
                <c:pt idx="0">
                  <c:v>2.8653295128939827E-3</c:v>
                </c:pt>
                <c:pt idx="1">
                  <c:v>2.5787965616045846E-2</c:v>
                </c:pt>
                <c:pt idx="2">
                  <c:v>4.0114613180515762E-2</c:v>
                </c:pt>
                <c:pt idx="3">
                  <c:v>0.91404011461318047</c:v>
                </c:pt>
                <c:pt idx="4">
                  <c:v>1.7191977077363897E-2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1-4655-AE89-D2314DFBF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08969424"/>
        <c:axId val="-1208973232"/>
      </c:barChart>
      <c:catAx>
        <c:axId val="-12089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08973232"/>
        <c:crosses val="autoZero"/>
        <c:auto val="1"/>
        <c:lblAlgn val="ctr"/>
        <c:lblOffset val="100"/>
        <c:noMultiLvlLbl val="0"/>
      </c:catAx>
      <c:valAx>
        <c:axId val="-12089732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208969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57-459F-BB8D-6FE9BB3FF2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'04) Questão A2'!$A$4:$A$8</c:f>
              <c:strCache>
                <c:ptCount val="5"/>
                <c:pt idx="0">
                  <c:v>NUNCA</c:v>
                </c:pt>
                <c:pt idx="1">
                  <c:v>ÀS VEZES</c:v>
                </c:pt>
                <c:pt idx="2">
                  <c:v>A MAIORIA DAS VEZES</c:v>
                </c:pt>
                <c:pt idx="3">
                  <c:v>SEMPRE</c:v>
                </c:pt>
                <c:pt idx="4">
                  <c:v>NÃO SE APLICA</c:v>
                </c:pt>
              </c:strCache>
            </c:strRef>
          </c:cat>
          <c:val>
            <c:numRef>
              <c:f>'04) Questão A2'!$C$4:$C$8</c:f>
              <c:numCache>
                <c:formatCode>0.0%</c:formatCode>
                <c:ptCount val="5"/>
                <c:pt idx="0">
                  <c:v>2.8653295128939827E-3</c:v>
                </c:pt>
                <c:pt idx="1">
                  <c:v>2.0057306590257881E-2</c:v>
                </c:pt>
                <c:pt idx="2">
                  <c:v>8.5959885386819479E-2</c:v>
                </c:pt>
                <c:pt idx="3">
                  <c:v>0.75071633237822355</c:v>
                </c:pt>
                <c:pt idx="4">
                  <c:v>0.14040114613180515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7-459F-BB8D-6FE9BB3FF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08975408"/>
        <c:axId val="-1208972144"/>
      </c:barChart>
      <c:catAx>
        <c:axId val="-12089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08972144"/>
        <c:crosses val="autoZero"/>
        <c:auto val="1"/>
        <c:lblAlgn val="ctr"/>
        <c:lblOffset val="100"/>
        <c:noMultiLvlLbl val="0"/>
      </c:catAx>
      <c:valAx>
        <c:axId val="-1208972144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-12089754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32-4A25-B742-B0DC731536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'05) Questão A3'!$A$4:$A$5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'05) Questão A3'!$C$4:$C$5</c:f>
              <c:numCache>
                <c:formatCode>0.0%</c:formatCode>
                <c:ptCount val="2"/>
                <c:pt idx="0">
                  <c:v>0.49570200573065903</c:v>
                </c:pt>
                <c:pt idx="1">
                  <c:v>0.50429799426934097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32-4A25-B742-B0DC73153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08963440"/>
        <c:axId val="-1208967792"/>
      </c:barChart>
      <c:catAx>
        <c:axId val="-120896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08967792"/>
        <c:crosses val="autoZero"/>
        <c:auto val="1"/>
        <c:lblAlgn val="ctr"/>
        <c:lblOffset val="100"/>
        <c:noMultiLvlLbl val="0"/>
      </c:catAx>
      <c:valAx>
        <c:axId val="-1208967792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-12089634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EE-4618-96A1-023434FD6DB2}"/>
                </c:ext>
              </c:extLst>
            </c:dLbl>
            <c:dLbl>
              <c:idx val="3"/>
              <c:layout>
                <c:manualLayout>
                  <c:x val="-8.9413822699699975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EE-4618-96A1-023434FD6D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'06) Questão A4'!$A$4:$A$9</c:f>
              <c:strCache>
                <c:ptCount val="6"/>
                <c:pt idx="0">
                  <c:v>MUITO RUIM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MUITO BOM</c:v>
                </c:pt>
                <c:pt idx="5">
                  <c:v>NÃO SE APLICA</c:v>
                </c:pt>
              </c:strCache>
            </c:strRef>
          </c:cat>
          <c:val>
            <c:numRef>
              <c:f>'06) Questão A4'!$C$4:$C$9</c:f>
              <c:numCache>
                <c:formatCode>0.0%</c:formatCode>
                <c:ptCount val="6"/>
                <c:pt idx="0">
                  <c:v>2.8653295128939827E-3</c:v>
                </c:pt>
                <c:pt idx="1">
                  <c:v>2.8653295128939827E-3</c:v>
                </c:pt>
                <c:pt idx="2">
                  <c:v>6.8767908309455589E-2</c:v>
                </c:pt>
                <c:pt idx="3">
                  <c:v>0.42406876790830944</c:v>
                </c:pt>
                <c:pt idx="4">
                  <c:v>0.47277936962750716</c:v>
                </c:pt>
                <c:pt idx="5">
                  <c:v>2.865329512893983E-2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EE-4618-96A1-023434FD6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08977584"/>
        <c:axId val="-1208967248"/>
      </c:barChart>
      <c:catAx>
        <c:axId val="-120897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08967248"/>
        <c:crosses val="autoZero"/>
        <c:auto val="1"/>
        <c:lblAlgn val="ctr"/>
        <c:lblOffset val="100"/>
        <c:noMultiLvlLbl val="0"/>
      </c:catAx>
      <c:valAx>
        <c:axId val="-12089672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2089775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64-4CB8-88F8-6F004DBAC05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'07) Questão A5'!$A$4:$A$9</c:f>
              <c:strCache>
                <c:ptCount val="6"/>
                <c:pt idx="0">
                  <c:v>MUITO RUIM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MUITO BOM</c:v>
                </c:pt>
                <c:pt idx="5">
                  <c:v>NÃO SE APLICA</c:v>
                </c:pt>
              </c:strCache>
            </c:strRef>
          </c:cat>
          <c:val>
            <c:numRef>
              <c:f>'07) Questão A5'!$C$4:$C$9</c:f>
              <c:numCache>
                <c:formatCode>0.0%</c:formatCode>
                <c:ptCount val="6"/>
                <c:pt idx="0">
                  <c:v>2.865329512893983E-2</c:v>
                </c:pt>
                <c:pt idx="1">
                  <c:v>7.4498567335243557E-2</c:v>
                </c:pt>
                <c:pt idx="2">
                  <c:v>0.25501432664756446</c:v>
                </c:pt>
                <c:pt idx="3">
                  <c:v>0.28653295128939826</c:v>
                </c:pt>
                <c:pt idx="4">
                  <c:v>0.21203438395415472</c:v>
                </c:pt>
                <c:pt idx="5">
                  <c:v>0.14326647564469913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64-4CB8-88F8-6F004DBAC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08978672"/>
        <c:axId val="-1208966704"/>
      </c:barChart>
      <c:catAx>
        <c:axId val="-12089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08966704"/>
        <c:crosses val="autoZero"/>
        <c:auto val="1"/>
        <c:lblAlgn val="ctr"/>
        <c:lblOffset val="100"/>
        <c:noMultiLvlLbl val="0"/>
      </c:catAx>
      <c:valAx>
        <c:axId val="-120896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2089786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BE-45FA-AC2F-C9D40A898F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'08) Questão B6'!$O$5:$O$10</c:f>
              <c:strCache>
                <c:ptCount val="6"/>
                <c:pt idx="0">
                  <c:v>MUITO RUIM</c:v>
                </c:pt>
                <c:pt idx="1">
                  <c:v>RUIM</c:v>
                </c:pt>
                <c:pt idx="2">
                  <c:v>REGULAR</c:v>
                </c:pt>
                <c:pt idx="3">
                  <c:v>BOM</c:v>
                </c:pt>
                <c:pt idx="4">
                  <c:v>MUITO BOM</c:v>
                </c:pt>
                <c:pt idx="5">
                  <c:v>NÃO SE APLICA</c:v>
                </c:pt>
              </c:strCache>
            </c:strRef>
          </c:cat>
          <c:val>
            <c:numRef>
              <c:f>('08) Questão B6'!$D$4,'08) Questão B6'!$C$4:$C$8)</c:f>
              <c:numCache>
                <c:formatCode>0.0%</c:formatCode>
                <c:ptCount val="6"/>
                <c:pt idx="1">
                  <c:v>1.4326647564469915E-2</c:v>
                </c:pt>
                <c:pt idx="2">
                  <c:v>1.1461318051575931E-2</c:v>
                </c:pt>
                <c:pt idx="3">
                  <c:v>0.18051575931232092</c:v>
                </c:pt>
                <c:pt idx="4">
                  <c:v>0.2148997134670487</c:v>
                </c:pt>
                <c:pt idx="5">
                  <c:v>0.57879656160458448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E-45FA-AC2F-C9D40A898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08966160"/>
        <c:axId val="-1208965072"/>
      </c:barChart>
      <c:catAx>
        <c:axId val="-120896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08965072"/>
        <c:crosses val="autoZero"/>
        <c:auto val="1"/>
        <c:lblAlgn val="ctr"/>
        <c:lblOffset val="100"/>
        <c:noMultiLvlLbl val="0"/>
      </c:catAx>
      <c:valAx>
        <c:axId val="-12089650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12089661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7895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92250186034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14-4586-906C-7F93B5B0646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'09) Questão B7'!$A$4:$A$6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SE APLICA</c:v>
                </c:pt>
              </c:strCache>
            </c:strRef>
          </c:cat>
          <c:val>
            <c:numRef>
              <c:f>'09) Questão B7'!$C$4:$C$6</c:f>
              <c:numCache>
                <c:formatCode>0.0%</c:formatCode>
                <c:ptCount val="3"/>
                <c:pt idx="0">
                  <c:v>1.4326647564469915E-2</c:v>
                </c:pt>
                <c:pt idx="1">
                  <c:v>0.1174785100286533</c:v>
                </c:pt>
                <c:pt idx="2">
                  <c:v>0.86819484240687683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4-4586-906C-7F93B5B06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213591072"/>
        <c:axId val="-1213581824"/>
      </c:barChart>
      <c:catAx>
        <c:axId val="-12135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-1213581824"/>
        <c:crosses val="autoZero"/>
        <c:auto val="1"/>
        <c:lblAlgn val="ctr"/>
        <c:lblOffset val="100"/>
        <c:noMultiLvlLbl val="0"/>
      </c:catAx>
      <c:valAx>
        <c:axId val="-1213581824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extTo"/>
        <c:crossAx val="-12135910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3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3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5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9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4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8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06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4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84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68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2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3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71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9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8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43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40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1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0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95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54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87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54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2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0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8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9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2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1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4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B996-A3EA-4993-BDF2-144E83A67D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F5D5-137F-4207-87AD-38F14740B30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261256" y="1364344"/>
            <a:ext cx="67926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6600" b="1" dirty="0">
                <a:solidFill>
                  <a:prstClr val="white"/>
                </a:solidFill>
              </a:rPr>
              <a:t>Pesquisa de Satisfação ANS</a:t>
            </a:r>
          </a:p>
          <a:p>
            <a:pPr algn="r"/>
            <a:r>
              <a:rPr lang="pt-BR" sz="5400" dirty="0">
                <a:solidFill>
                  <a:prstClr val="white">
                    <a:lumMod val="85000"/>
                  </a:prstClr>
                </a:solidFill>
                <a:latin typeface="Calibri Light"/>
              </a:rPr>
              <a:t>Resultados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720114" y="5152570"/>
            <a:ext cx="42236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FFFF00"/>
                </a:solidFill>
                <a:latin typeface="Calibri Light"/>
              </a:rPr>
              <a:t>2018/2019</a:t>
            </a:r>
          </a:p>
          <a:p>
            <a:pPr algn="ctr"/>
            <a:endParaRPr lang="pt-BR" sz="32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971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32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A – ATENÇÃO À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3) Nos últimos 12 meses, você recebeu algum tipo de comunicação de seu plano de saúde (carta, e-mail, telefonema, etc.) convidado e/ou esclarecendo sobre a necessidade de realização de consultas ou exames preventivos, tais como: mamografia, preventivo de câncer de colo de útero, consulta com urologista, consulta preventiva com dentista, etc.?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543209" y="3252457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Metade dos beneficiários receberam algum tipo de comunicação e a outra metade não. Paralelamente foi avaliando se a variável idade trazia algum resultado mais positivo, porém não houve diferença.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098334"/>
              </p:ext>
            </p:extLst>
          </p:nvPr>
        </p:nvGraphicFramePr>
        <p:xfrm>
          <a:off x="260400" y="2225095"/>
          <a:ext cx="583560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2538"/>
              </p:ext>
            </p:extLst>
          </p:nvPr>
        </p:nvGraphicFramePr>
        <p:xfrm>
          <a:off x="1332000" y="4870800"/>
          <a:ext cx="3758228" cy="762000"/>
        </p:xfrm>
        <a:graphic>
          <a:graphicData uri="http://schemas.openxmlformats.org/drawingml/2006/table">
            <a:tbl>
              <a:tblPr/>
              <a:tblGrid>
                <a:gridCol w="139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 (95%)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48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32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A – ATENÇÃO À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4) Nos últimos 12 meses, como você avalia toda a atenção em saúde recebida(Hospitais, laboratórios, clínicas, médicos, dentistas, fisioterapeutas, nutricionistas, psicólogos e outros)?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98083" y="2668286"/>
            <a:ext cx="547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92,3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bom/Bom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toda atenção em saúde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98083" y="4305268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contrapartida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0,6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Ruim/Ruim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toda atenção em saúde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43209" y="623116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Proporção calculada excluindo os beneficiários que responderam “NÃO SE APLICA”.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378356"/>
              </p:ext>
            </p:extLst>
          </p:nvPr>
        </p:nvGraphicFramePr>
        <p:xfrm>
          <a:off x="345600" y="2228400"/>
          <a:ext cx="583560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46731"/>
              </p:ext>
            </p:extLst>
          </p:nvPr>
        </p:nvGraphicFramePr>
        <p:xfrm>
          <a:off x="1353600" y="4870800"/>
          <a:ext cx="3758228" cy="1524000"/>
        </p:xfrm>
        <a:graphic>
          <a:graphicData uri="http://schemas.openxmlformats.org/drawingml/2006/table">
            <a:tbl>
              <a:tblPr/>
              <a:tblGrid>
                <a:gridCol w="139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 (95%)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76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32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A – ATENÇÃO À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5) Como você avalia a facilidade de acesso à lista de prestadores de serviços credenciados pelo seu plano de saúde(por exemplo: médicos, dentistas, psicólogos, fisioterapeutas, hospitais, laboratórios e outros) por meio físico ou digital(por exemplo: livro impresso, aplicativo de celular, site na internet)?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98083" y="2668286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Médio-alto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58,2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bom/Bom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facilidade de acesso a rede credenciada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98083" y="4305268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contrapartida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12,0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Ruim/Ruim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facilidade de acesso a rede credenciada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43209" y="623116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Proporção calculada excluindo os beneficiários que responderam “NÃO SE APLICA”.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126616"/>
              </p:ext>
            </p:extLst>
          </p:nvPr>
        </p:nvGraphicFramePr>
        <p:xfrm>
          <a:off x="345600" y="2228400"/>
          <a:ext cx="583560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71851"/>
              </p:ext>
            </p:extLst>
          </p:nvPr>
        </p:nvGraphicFramePr>
        <p:xfrm>
          <a:off x="1353600" y="4870800"/>
          <a:ext cx="3758228" cy="1524000"/>
        </p:xfrm>
        <a:graphic>
          <a:graphicData uri="http://schemas.openxmlformats.org/drawingml/2006/table">
            <a:tbl>
              <a:tblPr/>
              <a:tblGrid>
                <a:gridCol w="139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1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565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B – CANAIS DE ATENDIMENTO DA OPERADORA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6) Nos últimos 12 meses, quando você acessou a operadora(exemplos de acesso: SAC, presencial, tele atendimento ou eletrônico), como você avalia seu atendimento considerando o acesso às informações de que precisava?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98083" y="2668286"/>
            <a:ext cx="547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94,0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bom/Bom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acesso às informações nos canais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98083" y="4305268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contrapartida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3,3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Ruim/Ruim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acesso às informações nos canais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43209" y="623116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Proporção calculada excluindo os beneficiários que responderam “NÃO SE APLICA”.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53805"/>
              </p:ext>
            </p:extLst>
          </p:nvPr>
        </p:nvGraphicFramePr>
        <p:xfrm>
          <a:off x="345600" y="2228400"/>
          <a:ext cx="583560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704555"/>
              </p:ext>
            </p:extLst>
          </p:nvPr>
        </p:nvGraphicFramePr>
        <p:xfrm>
          <a:off x="1353600" y="4870800"/>
          <a:ext cx="3758228" cy="1524000"/>
        </p:xfrm>
        <a:graphic>
          <a:graphicData uri="http://schemas.openxmlformats.org/drawingml/2006/table">
            <a:tbl>
              <a:tblPr/>
              <a:tblGrid>
                <a:gridCol w="139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67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565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B – CANAIS DE ATENDIMENTO DA OPERADORA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7) Nos últimos 12 meses, quando você fez uma reclamação para sua operadora, você teve sua demanda resolvida?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98083" y="2668286"/>
            <a:ext cx="547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88,6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 beneficiários disseram que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resolução de abertura de demandas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98083" y="4305268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contrapartida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11,4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 beneficiários disseram que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resolução de abertura de demandas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43209" y="623116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Proporção calculada excluindo os beneficiários que responderam “NÃO SE APLICA”.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403416"/>
              </p:ext>
            </p:extLst>
          </p:nvPr>
        </p:nvGraphicFramePr>
        <p:xfrm>
          <a:off x="345600" y="2228400"/>
          <a:ext cx="583560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21144"/>
              </p:ext>
            </p:extLst>
          </p:nvPr>
        </p:nvGraphicFramePr>
        <p:xfrm>
          <a:off x="1353600" y="4870800"/>
          <a:ext cx="3758228" cy="952500"/>
        </p:xfrm>
        <a:graphic>
          <a:graphicData uri="http://schemas.openxmlformats.org/drawingml/2006/table">
            <a:tbl>
              <a:tblPr/>
              <a:tblGrid>
                <a:gridCol w="139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77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565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B – CANAIS DE ATENDIMENTO DA OPERADORA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8) Como você avalia os documentos ou formulários exigidos pela operadora do seu plano de saúde quanto ao quesito facilidade no preenchimento e envio?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98083" y="2668286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89,6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bom/Bom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facilidade de preenchimento e envio de formulários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98083" y="4305268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contrapartida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1,6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Ruim/Ruim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avaliação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facilidade de preenchimento e envio de formulários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43209" y="623116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Proporção calculada excluindo os beneficiários que responderam “NÃO SE APLICA”.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998270"/>
              </p:ext>
            </p:extLst>
          </p:nvPr>
        </p:nvGraphicFramePr>
        <p:xfrm>
          <a:off x="345600" y="2228400"/>
          <a:ext cx="583560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91046"/>
              </p:ext>
            </p:extLst>
          </p:nvPr>
        </p:nvGraphicFramePr>
        <p:xfrm>
          <a:off x="1353600" y="4870800"/>
          <a:ext cx="3758228" cy="1524000"/>
        </p:xfrm>
        <a:graphic>
          <a:graphicData uri="http://schemas.openxmlformats.org/drawingml/2006/table">
            <a:tbl>
              <a:tblPr/>
              <a:tblGrid>
                <a:gridCol w="139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91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565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C – AVALIAÇÃO GERAL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9) Que nota você usaria para qualificar o seu plano?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98083" y="2668286"/>
            <a:ext cx="547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94,0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bom/Bom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avaliar 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geral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FISCO SAÚDE – PE.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98083" y="4305268"/>
            <a:ext cx="547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contrapartida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0,9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Ruim/Ruim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avaliar 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qualidade geral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FISCO SAÚDE –.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43209" y="623116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Proporção calculada excluindo os beneficiários que responderam “NÃO SE APLICA”.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999282"/>
              </p:ext>
            </p:extLst>
          </p:nvPr>
        </p:nvGraphicFramePr>
        <p:xfrm>
          <a:off x="345600" y="2228400"/>
          <a:ext cx="583560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35901"/>
              </p:ext>
            </p:extLst>
          </p:nvPr>
        </p:nvGraphicFramePr>
        <p:xfrm>
          <a:off x="1353600" y="4870800"/>
          <a:ext cx="3758228" cy="1333500"/>
        </p:xfrm>
        <a:graphic>
          <a:graphicData uri="http://schemas.openxmlformats.org/drawingml/2006/table">
            <a:tbl>
              <a:tblPr/>
              <a:tblGrid>
                <a:gridCol w="139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0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565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C – AVALIAÇÃO GERAL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10) Você recomendaria o seu plano para amigos ou familiares?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98083" y="2668286"/>
            <a:ext cx="547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87,7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Definitivamente Recomendaria/Recomendaria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FISCO SAÚDE – PE aos familiares ou amigos.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98083" y="4305268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contrapartida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12,3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Nunca Recomendaria/Recomendaria com Ressalvas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FISCO SAÚDE – PE aos familiares ou amigos.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43209" y="623116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Proporção calculada excluindo os beneficiários que responderam “NÃO SE APLICA”.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423902"/>
              </p:ext>
            </p:extLst>
          </p:nvPr>
        </p:nvGraphicFramePr>
        <p:xfrm>
          <a:off x="345600" y="2228400"/>
          <a:ext cx="583560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32718"/>
              </p:ext>
            </p:extLst>
          </p:nvPr>
        </p:nvGraphicFramePr>
        <p:xfrm>
          <a:off x="1342800" y="4870800"/>
          <a:ext cx="4545302" cy="1143000"/>
        </p:xfrm>
        <a:graphic>
          <a:graphicData uri="http://schemas.openxmlformats.org/drawingml/2006/table">
            <a:tbl>
              <a:tblPr/>
              <a:tblGrid>
                <a:gridCol w="217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NUNCA RECOMENDARIA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38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565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CONSIDERAÇÕES FINAIS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4542" y="1931831"/>
            <a:ext cx="116682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Sobre os indicadores avaliados nesse instrumento de pesquisa, “Atenção à Saúde”; “Canais de Atendimento” e “ Avaliação Geral” da operadora HB SAÚDE, de modo geral, foi verificado resultados positivos, logo foi possível inferir que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cliente da operadora está em sua grande maioria satisfeitos e bem atendidos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O indicador referente a Avaliação geral da operadora, considerando avaliação Muito bom e bom, temos um total de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94,0% dos conveniados avaliando de maneira positiva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87,7% dos clientes recomendaria ou definitivamente recomendariam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o plano, isso significa que apenas 12,3% dos conveniados não recomendaria o plano de maneira espontânea; </a:t>
            </a:r>
          </a:p>
          <a:p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Pontos de atenção para a operadora: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	• Acesso a lista de prestadores de serviços , 58,2% acredita ser bom ou muito bom, para outros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41,8% ainda não está claro o acesso a lista de prestadores.</a:t>
            </a:r>
            <a:endParaRPr lang="pt-BR" sz="1600" b="1" dirty="0">
              <a:solidFill>
                <a:srgbClr val="3789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3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90057" y="2090056"/>
            <a:ext cx="42236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prstClr val="white"/>
                </a:solidFill>
                <a:latin typeface="Calibri Light"/>
              </a:rPr>
              <a:t>Obrigado!</a:t>
            </a:r>
          </a:p>
          <a:p>
            <a:pPr algn="ctr"/>
            <a:endParaRPr lang="pt-BR" sz="3200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056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Objetivos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60607" y="2021982"/>
            <a:ext cx="11359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inclusão da Pesquisa de Satisfação de Beneficiários de Planos de Saúde como um dos critérios para o PQO tem como objetivo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aumentar a participação do beneficiário na avaliação da qualidade dos serviços oferecidos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. Ademais, os resultados da pesquisa trarão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insumos para aprimorar as ações de melhoria contínua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da qualidade dos serviços por parte das OPS, além de trazer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subsídios para as ações regulatórias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por parte da Agência Nacional de Saúde Suplementar – ANS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60607" y="3837001"/>
            <a:ext cx="10051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pesquisa de satisfação de beneficiários está inserida na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Dimensão 3 do PQO, Dimensão de sustentabilidade de Mercado (IDSM)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, que agrega os requisitos relativos ao equilíbrio econômico-financeiro das OPS 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relativos à satisfação dos clientes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com os serviços prestados;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60607" y="5128799"/>
            <a:ext cx="11243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Os resultados da pesquisa também servirão para que, a operadora tenha dados em relação à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percepção dos conveniados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, dos serviços prestados pela mesma e possa executar ações estratégicas, além de ter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indicadores para tomada de decisão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e saber a melhor maneira de atuação junto a seus conveniados;</a:t>
            </a:r>
          </a:p>
        </p:txBody>
      </p:sp>
    </p:spTree>
    <p:extLst>
      <p:ext uri="{BB962C8B-B14F-4D97-AF65-F5344CB8AC3E}">
        <p14:creationId xmlns:p14="http://schemas.microsoft.com/office/powerpoint/2010/main" val="55923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Metodologia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60608" y="1262127"/>
            <a:ext cx="937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O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amostral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escolhido foi um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probabilístico em um único estágio que contemplou 3 estratos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definidos de acordo com o número de conveniados por cidade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(cidade de grande porte, médio porte e pequeno porte)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0606" y="3128700"/>
            <a:ext cx="11831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Motivos de escolha: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	• Mais de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97% do cadastro completo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da população;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	• Facilidade para ordenar em relação a cidade e tipo de plano (duas variáveis base para definição da amostra); 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	• Possibilidade de cálculo do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tamanho da amostra, margem de erro, intervalo de confiança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e 		  outros indicadores indispensáveis em um planejamento probabilístico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0607" y="4662152"/>
            <a:ext cx="1150083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Para definição do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tamanho da amostra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foi utilizado o procedimento para cálculo de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amostragem aleatória simples para população finita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, já que para a definição da amostragem sistemática é preciso o número total da população e o número total da amostra definida.</a:t>
            </a:r>
          </a:p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Considerando-se que população alvo da pesquisa é composta por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3.425 usuários da operadora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, ao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nível de confiança de 95%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margem de erro máximo de 5%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, 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amostra foi formada por 354 usuários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da operadora. A coleta de dados foi feita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via chamada telefônica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no período de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11/03/2019 até 22/03/2019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0606" y="2333913"/>
            <a:ext cx="1178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Devido 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facilidade de acesso a informações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lista bem estruturadas por parte da operadora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e também ao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tipo de coleta escolhido (ligações por telefone)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o método escolhido foi 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Amostragem Sistemática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71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Amostragem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888432826"/>
              </p:ext>
            </p:extLst>
          </p:nvPr>
        </p:nvGraphicFramePr>
        <p:xfrm>
          <a:off x="1514984" y="2528897"/>
          <a:ext cx="3943082" cy="227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783140" y="1905089"/>
            <a:ext cx="140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Sexo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189645" y="1905089"/>
            <a:ext cx="255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Faixa etária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699172612"/>
              </p:ext>
            </p:extLst>
          </p:nvPr>
        </p:nvGraphicFramePr>
        <p:xfrm>
          <a:off x="6369690" y="2528897"/>
          <a:ext cx="4191000" cy="227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4912672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	Os dois principais indicadores para gerar a amostra e estimar os parâmetros são sexo e idade, para ser possível identificar se é necessário algum ajuste de acordo com a população. Com esses resultados temos a seguinte descrição </a:t>
            </a:r>
          </a:p>
          <a:p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é necessário ponderação para ambos indicadores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, já que os dados inferidos estão dentro do intervalo de confiança em relação ao parâmetro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283045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4542" y="1220924"/>
            <a:ext cx="54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APROVEITAMENTO DA AMOSTRA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48305"/>
              </p:ext>
            </p:extLst>
          </p:nvPr>
        </p:nvGraphicFramePr>
        <p:xfrm>
          <a:off x="5371233" y="2391834"/>
          <a:ext cx="6503832" cy="2716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042">
                <a:tc>
                  <a:txBody>
                    <a:bodyPr/>
                    <a:lstStyle/>
                    <a:p>
                      <a:pPr marL="315595" indent="-3155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SITUAÇÃO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(#) Frequência absoluta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(%) Frequência relativa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(#) Total de ligações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(%) Ligações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Concluídos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349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48,9%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663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27,4%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aceitou responder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5,6%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132</a:t>
                      </a:r>
                      <a:endParaRPr lang="pt-BR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5,5%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Telefone não responde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248</a:t>
                      </a:r>
                      <a:endParaRPr lang="pt-BR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34,8%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1.482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61,2%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Telefone inválido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76</a:t>
                      </a:r>
                      <a:endParaRPr lang="pt-BR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10,7%</a:t>
                      </a:r>
                      <a:endParaRPr lang="pt-BR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145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5,9%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37895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  <a:endParaRPr lang="pt-BR" sz="1600" dirty="0">
                        <a:solidFill>
                          <a:srgbClr val="37895C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713</a:t>
                      </a:r>
                      <a:endParaRPr lang="pt-BR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100,0%</a:t>
                      </a:r>
                      <a:endParaRPr lang="pt-BR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2.422</a:t>
                      </a:r>
                      <a:endParaRPr lang="pt-BR" sz="16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pt-BR" sz="16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60609" y="1949797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	Dos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713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indivíduos selecionados para a amostra, tivemos um aproveitamento médio de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a cada 2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indivíduos que foi contatado. 	Antes de ser feita qualquer correção ou desvio da amostra, foi tentado contato em diferentes dias da semana para os indivíduos que não atendiam telefone, chegando a uma média de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ligações para cada contato antes de mudar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 para o próximo da amostra.</a:t>
            </a:r>
          </a:p>
        </p:txBody>
      </p:sp>
    </p:spTree>
    <p:extLst>
      <p:ext uri="{BB962C8B-B14F-4D97-AF65-F5344CB8AC3E}">
        <p14:creationId xmlns:p14="http://schemas.microsoft.com/office/powerpoint/2010/main" val="4708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54542" y="1220924"/>
            <a:ext cx="54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QUADRO RESUMO DAS RESPOSTAS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82881"/>
              </p:ext>
            </p:extLst>
          </p:nvPr>
        </p:nvGraphicFramePr>
        <p:xfrm>
          <a:off x="357060" y="1951329"/>
          <a:ext cx="11281894" cy="4480808"/>
        </p:xfrm>
        <a:graphic>
          <a:graphicData uri="http://schemas.openxmlformats.org/drawingml/2006/table">
            <a:tbl>
              <a:tblPr/>
              <a:tblGrid>
                <a:gridCol w="61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74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74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59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Elementos avaliados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Avaliação dos conveniados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Respostas positivas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A. Atenção à saúde</a:t>
                      </a:r>
                    </a:p>
                  </a:txBody>
                  <a:tcPr marL="7222" marR="7222" marT="72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Frequência - Cuidado da saúde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Nunca = 0,3%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 vezes = 2,6%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 maioria das vezes = 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Sempre = 91,4%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se aplica = 1,7%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95,4%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Frequência - Atenção imediata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Nunca = 0,3%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 vezes = 2%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 maioria das vezes = 8,6%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Sempre = 75,1%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se aplica = 75,1%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83,7%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Contato sobre prevenção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= 49,6%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 = 50,4%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50,4%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Atenção recebida em saúde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ruim = 0,3%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Ruim = 0,3%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Regular = 6,9%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Bom = 42,4%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bom = 47,3%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se aplica = 2,9%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89,7%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Acesso à lista de prestadores de serviço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ruim = 2,9%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Ruim = 7,4%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Regular = 25,5%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Bom = 28,7%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bom = 21,2%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se aplica = 14,3%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49,9%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B. CANAIS DE ATENDIMENTO DAS OPERADORAS</a:t>
                      </a:r>
                    </a:p>
                  </a:txBody>
                  <a:tcPr marL="7222" marR="7222" marT="72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Atendimento SAC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ruim = 0%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Ruim = 1,4%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Regular = 1,1%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Bom = 18,1%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bom = 21,5%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se aplica = 57,9%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39,5%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5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Demanda resolvida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= 1,4%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 = 11,7%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se aplica = 86,8%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11,7%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5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Facilidade de preenchimento de formulários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ruim = 0,6%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Ruim = 0,6%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Regular = 6,3%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Bom = 38,1%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bom = 26,9%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se aplica = 27,5%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C. AVALIAÇÃO GERAL</a:t>
                      </a:r>
                    </a:p>
                  </a:txBody>
                  <a:tcPr marL="7222" marR="7222" marT="72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Nota ao plano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ruim = 0,6%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Ruim = 0,3%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Regular = 5,2%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Bom = 46,7%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Muito bom = 47,3%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5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Recomendaria o plano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Nunca Recomendaria = 3,4%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Recomendaria com ressalvas = 8,9%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Recomendaria = 63,9%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Definitivamente recomendaria = 23,8%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87,7%</a:t>
                      </a:r>
                    </a:p>
                  </a:txBody>
                  <a:tcPr marL="7222" marR="7222" marT="72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1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36256"/>
              </p:ext>
            </p:extLst>
          </p:nvPr>
        </p:nvGraphicFramePr>
        <p:xfrm>
          <a:off x="358764" y="1924355"/>
          <a:ext cx="11474471" cy="4351339"/>
        </p:xfrm>
        <a:graphic>
          <a:graphicData uri="http://schemas.openxmlformats.org/drawingml/2006/table">
            <a:tbl>
              <a:tblPr/>
              <a:tblGrid>
                <a:gridCol w="627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63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Desvio Padrão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 médio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confiança 95%</a:t>
                      </a:r>
                    </a:p>
                  </a:txBody>
                  <a:tcPr marL="8816" marR="8816" marT="8816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Nos 12 últimos meses, com que frequência você conseguiu ter cuidados de saúde (consultas, exames ou tratamentos) por meio de seu plano de saúde quando necessitou?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Nos últimos 12 meses, quando necessitou de atenção imediata, com que frequência você foi atendido assim que precisou?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Nos últimos 12 meses, você recebeu algum tipo de comunicação de seu plano de saúde(carta, e-mail, telefonema, etc.) convidado e/ou esclarecendo sobre a necessidade de realização de consultas ou exames preventivos, tais como: mamografia, preventivo de câncer de colo de útero, consulta com urologista, consulta preventiva com dentista,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4) Nos últimos 12 meses, como você avalia toda a atenção em saúde recebida(Hospitais, laboratórios, clínicas, médicos, dentistas, fisioterapeutas, nutricionistas, psicólogos e outros)?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9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Como você avalia a facilidade de acesso à lista de prestadores de serviços credenciados pelo seu plano de saúde(por exemplo: médicos, dentistas, psicólogos, fisioterapeutas, hospitais, laboratórios e outros) por meio físico ou digital(por exemplo: livro impresso, aplicativo de celular, site na internet)?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6) Nos últimos 12 meses, quando você acessou a operadora(exemplos de acesso: SAC, presencial, tele atendimento ou eletrônico), como você avalia seu atendimento considerando o acesso às informações de que precisava?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7) Nos últimos 12 meses, quando você fez uma reclamação para sua operadora, você teve sua demanda resolvida?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8) Como você avalia os documentos ou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formuários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exigidos pela operadora do seu plano de saúde quanto ao quesito facilidade no preenchimento e envio?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Que nota você usaria para qualificar o seu plano?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10) Você recomendaria o seu plano para amigos ou familiares?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</a:t>
                      </a:r>
                    </a:p>
                  </a:txBody>
                  <a:tcPr marL="8816" marR="8816" marT="88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258320" y="624993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Não foram consideradas as respostas “NÃO SE APLICA”.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54542" y="1220924"/>
            <a:ext cx="54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ANÁLISE DESCRITIVA DOS RESULTADOS OBTIDOS</a:t>
            </a:r>
          </a:p>
        </p:txBody>
      </p:sp>
    </p:spTree>
    <p:extLst>
      <p:ext uri="{BB962C8B-B14F-4D97-AF65-F5344CB8AC3E}">
        <p14:creationId xmlns:p14="http://schemas.microsoft.com/office/powerpoint/2010/main" val="375392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32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A – ATENÇÃO À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1) Nos 12 últimos meses, com que frequência você conseguiu ter cuidados de saúde (consultas, exames ou tratamentos) por meio de seu plano de saúde quando necessitou?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389213"/>
              </p:ext>
            </p:extLst>
          </p:nvPr>
        </p:nvGraphicFramePr>
        <p:xfrm>
          <a:off x="343928" y="2226820"/>
          <a:ext cx="5834130" cy="259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76178"/>
              </p:ext>
            </p:extLst>
          </p:nvPr>
        </p:nvGraphicFramePr>
        <p:xfrm>
          <a:off x="1352362" y="4869340"/>
          <a:ext cx="3796853" cy="1333500"/>
        </p:xfrm>
        <a:graphic>
          <a:graphicData uri="http://schemas.openxmlformats.org/drawingml/2006/table">
            <a:tbl>
              <a:tblPr/>
              <a:tblGrid>
                <a:gridCol w="143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 (95%)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MAIORIA DAS VEZES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498083" y="2668286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97,0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 cuidados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sempre/a maioria das vezes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atendidos quando necessitou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consultas, exames ou tratamentos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98083" y="4305268"/>
            <a:ext cx="547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contrapartida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3,0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 cuidados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às vezes/nunca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atendidos quando necessitou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consultas, exames ou tratamentos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4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43209" y="623116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Proporção calculada excluindo os beneficiários que responderam “NÃO SE APLICA”.</a:t>
            </a:r>
          </a:p>
        </p:txBody>
      </p:sp>
    </p:spTree>
    <p:extLst>
      <p:ext uri="{BB962C8B-B14F-4D97-AF65-F5344CB8AC3E}">
        <p14:creationId xmlns:p14="http://schemas.microsoft.com/office/powerpoint/2010/main" val="344553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07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latin typeface="Calibri Light"/>
              </a:rPr>
              <a:t>Pesquisa de Satisfação ANS 2018/2019 - Resultados</a:t>
            </a:r>
            <a:endParaRPr lang="pt-BR" sz="2400" dirty="0">
              <a:solidFill>
                <a:prstClr val="white">
                  <a:lumMod val="85000"/>
                </a:prstClr>
              </a:solidFill>
              <a:latin typeface="Calibri Ligh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42" y="1220924"/>
            <a:ext cx="32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7895C"/>
                </a:solidFill>
              </a:rPr>
              <a:t>A – ATENÇÃO À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542" y="1703600"/>
            <a:ext cx="929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2) Nos últimos 12 meses, quando necessitou de atenção imediata, com que frequência você foi atendido assim que precisou 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98083" y="2668286"/>
            <a:ext cx="547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97,3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em 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sempre/a maioria das vezes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quando necessitou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atenção imediata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498083" y="4305268"/>
            <a:ext cx="547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contrapartida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baixíssimo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índice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2,7</a:t>
            </a:r>
            <a:r>
              <a:rPr lang="pt-BR" b="1" i="1" u="sng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%¹</a:t>
            </a:r>
            <a:r>
              <a:rPr lang="pt-BR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acumulado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às vezes/nunca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quando necessitou da FISCO SAÚDE – PE para </a:t>
            </a:r>
            <a:r>
              <a:rPr lang="pt-BR" b="1" dirty="0">
                <a:solidFill>
                  <a:srgbClr val="3789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atenção imediata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465193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1.png"/>
          <p:cNvPicPr/>
          <p:nvPr/>
        </p:nvPicPr>
        <p:blipFill>
          <a:blip r:embed="rId3"/>
          <a:srcRect b="14176"/>
          <a:stretch>
            <a:fillRect/>
          </a:stretch>
        </p:blipFill>
        <p:spPr>
          <a:xfrm>
            <a:off x="10740995" y="6483401"/>
            <a:ext cx="1405255" cy="350520"/>
          </a:xfrm>
          <a:prstGeom prst="rect">
            <a:avLst/>
          </a:prstGeom>
          <a:ln/>
        </p:spPr>
      </p:pic>
      <p:sp>
        <p:nvSpPr>
          <p:cNvPr id="14" name="CaixaDeTexto 13"/>
          <p:cNvSpPr txBox="1"/>
          <p:nvPr/>
        </p:nvSpPr>
        <p:spPr>
          <a:xfrm>
            <a:off x="-1" y="6520360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Empresa Responsável pela execução da pesquisa: </a:t>
            </a:r>
            <a:r>
              <a:rPr lang="pt-BR" sz="1400" dirty="0" err="1"/>
              <a:t>Colectta</a:t>
            </a:r>
            <a:r>
              <a:rPr lang="pt-BR" sz="1400" dirty="0"/>
              <a:t> Consultoria em Estatística e Dados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43209" y="6231166"/>
            <a:ext cx="564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 – Proporção calculada excluindo os beneficiários que responderam “NÃO SE APLICA”.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189381"/>
              </p:ext>
            </p:extLst>
          </p:nvPr>
        </p:nvGraphicFramePr>
        <p:xfrm>
          <a:off x="345600" y="2228400"/>
          <a:ext cx="5835600" cy="25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72636"/>
              </p:ext>
            </p:extLst>
          </p:nvPr>
        </p:nvGraphicFramePr>
        <p:xfrm>
          <a:off x="1353600" y="4870800"/>
          <a:ext cx="3798000" cy="1333500"/>
        </p:xfrm>
        <a:graphic>
          <a:graphicData uri="http://schemas.openxmlformats.org/drawingml/2006/table">
            <a:tbl>
              <a:tblPr/>
              <a:tblGrid>
                <a:gridCol w="1407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I.C. (95%)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MAIORIA DAS VEZES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789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55251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2730</Words>
  <Application>Microsoft Office PowerPoint</Application>
  <PresentationFormat>Widescreen</PresentationFormat>
  <Paragraphs>551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1_Tema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Curtulo</dc:creator>
  <cp:lastModifiedBy>Fisco Saúde</cp:lastModifiedBy>
  <cp:revision>22</cp:revision>
  <dcterms:created xsi:type="dcterms:W3CDTF">2019-04-01T16:48:09Z</dcterms:created>
  <dcterms:modified xsi:type="dcterms:W3CDTF">2019-04-22T20:15:51Z</dcterms:modified>
</cp:coreProperties>
</file>